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79" r:id="rId3"/>
    <p:sldId id="265" r:id="rId4"/>
    <p:sldId id="263" r:id="rId5"/>
    <p:sldId id="270" r:id="rId6"/>
    <p:sldId id="273" r:id="rId7"/>
    <p:sldId id="271" r:id="rId8"/>
    <p:sldId id="272" r:id="rId9"/>
    <p:sldId id="264" r:id="rId10"/>
    <p:sldId id="267" r:id="rId11"/>
    <p:sldId id="268" r:id="rId12"/>
    <p:sldId id="275" r:id="rId13"/>
    <p:sldId id="266" r:id="rId14"/>
    <p:sldId id="274" r:id="rId15"/>
    <p:sldId id="278" r:id="rId16"/>
    <p:sldId id="277"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533" autoAdjust="0"/>
    <p:restoredTop sz="94660"/>
  </p:normalViewPr>
  <p:slideViewPr>
    <p:cSldViewPr snapToGrid="0">
      <p:cViewPr varScale="1">
        <p:scale>
          <a:sx n="100" d="100"/>
          <a:sy n="100" d="100"/>
        </p:scale>
        <p:origin x="2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95" indent="0" algn="ctr">
              <a:buNone/>
              <a:defRPr sz="2000"/>
            </a:lvl2pPr>
            <a:lvl3pPr marL="914388" indent="0" algn="ctr">
              <a:buNone/>
              <a:defRPr sz="1801"/>
            </a:lvl3pPr>
            <a:lvl4pPr marL="1371583" indent="0" algn="ctr">
              <a:buNone/>
              <a:defRPr sz="1600"/>
            </a:lvl4pPr>
            <a:lvl5pPr marL="1828778" indent="0" algn="ctr">
              <a:buNone/>
              <a:defRPr sz="1600"/>
            </a:lvl5pPr>
            <a:lvl6pPr marL="2285972" indent="0" algn="ctr">
              <a:buNone/>
              <a:defRPr sz="1600"/>
            </a:lvl6pPr>
            <a:lvl7pPr marL="2743166" indent="0" algn="ctr">
              <a:buNone/>
              <a:defRPr sz="1600"/>
            </a:lvl7pPr>
            <a:lvl8pPr marL="3200360" indent="0" algn="ctr">
              <a:buNone/>
              <a:defRPr sz="1600"/>
            </a:lvl8pPr>
            <a:lvl9pPr marL="3657554"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D5FAF7-8147-4F78-8263-0944613B9666}"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A45A2-6506-41B8-871A-35DC498D7F7E}" type="slidenum">
              <a:rPr lang="en-US" smtClean="0"/>
              <a:t>‹#›</a:t>
            </a:fld>
            <a:endParaRPr lang="en-US" dirty="0"/>
          </a:p>
        </p:txBody>
      </p:sp>
    </p:spTree>
    <p:extLst>
      <p:ext uri="{BB962C8B-B14F-4D97-AF65-F5344CB8AC3E}">
        <p14:creationId xmlns:p14="http://schemas.microsoft.com/office/powerpoint/2010/main" val="407939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D5FAF7-8147-4F78-8263-0944613B9666}"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A45A2-6506-41B8-871A-35DC498D7F7E}" type="slidenum">
              <a:rPr lang="en-US" smtClean="0"/>
              <a:t>‹#›</a:t>
            </a:fld>
            <a:endParaRPr lang="en-US" dirty="0"/>
          </a:p>
        </p:txBody>
      </p:sp>
    </p:spTree>
    <p:extLst>
      <p:ext uri="{BB962C8B-B14F-4D97-AF65-F5344CB8AC3E}">
        <p14:creationId xmlns:p14="http://schemas.microsoft.com/office/powerpoint/2010/main" val="373359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6"/>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365126"/>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D5FAF7-8147-4F78-8263-0944613B9666}"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A45A2-6506-41B8-871A-35DC498D7F7E}" type="slidenum">
              <a:rPr lang="en-US" smtClean="0"/>
              <a:t>‹#›</a:t>
            </a:fld>
            <a:endParaRPr lang="en-US" dirty="0"/>
          </a:p>
        </p:txBody>
      </p:sp>
    </p:spTree>
    <p:extLst>
      <p:ext uri="{BB962C8B-B14F-4D97-AF65-F5344CB8AC3E}">
        <p14:creationId xmlns:p14="http://schemas.microsoft.com/office/powerpoint/2010/main" val="919645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D5FAF7-8147-4F78-8263-0944613B9666}"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A45A2-6506-41B8-871A-35DC498D7F7E}" type="slidenum">
              <a:rPr lang="en-US" smtClean="0"/>
              <a:t>‹#›</a:t>
            </a:fld>
            <a:endParaRPr lang="en-US" dirty="0"/>
          </a:p>
        </p:txBody>
      </p:sp>
    </p:spTree>
    <p:extLst>
      <p:ext uri="{BB962C8B-B14F-4D97-AF65-F5344CB8AC3E}">
        <p14:creationId xmlns:p14="http://schemas.microsoft.com/office/powerpoint/2010/main" val="285817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41"/>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3" y="4589467"/>
            <a:ext cx="10515600" cy="1500187"/>
          </a:xfrm>
        </p:spPr>
        <p:txBody>
          <a:bodyPr/>
          <a:lstStyle>
            <a:lvl1pPr marL="0" indent="0">
              <a:buNone/>
              <a:defRPr sz="2400">
                <a:solidFill>
                  <a:schemeClr val="tx1">
                    <a:tint val="75000"/>
                  </a:schemeClr>
                </a:solidFill>
              </a:defRPr>
            </a:lvl1pPr>
            <a:lvl2pPr marL="457195" indent="0">
              <a:buNone/>
              <a:defRPr sz="2000">
                <a:solidFill>
                  <a:schemeClr val="tx1">
                    <a:tint val="75000"/>
                  </a:schemeClr>
                </a:solidFill>
              </a:defRPr>
            </a:lvl2pPr>
            <a:lvl3pPr marL="914388" indent="0">
              <a:buNone/>
              <a:defRPr sz="1801">
                <a:solidFill>
                  <a:schemeClr val="tx1">
                    <a:tint val="75000"/>
                  </a:schemeClr>
                </a:solidFill>
              </a:defRPr>
            </a:lvl3pPr>
            <a:lvl4pPr marL="1371583" indent="0">
              <a:buNone/>
              <a:defRPr sz="1600">
                <a:solidFill>
                  <a:schemeClr val="tx1">
                    <a:tint val="75000"/>
                  </a:schemeClr>
                </a:solidFill>
              </a:defRPr>
            </a:lvl4pPr>
            <a:lvl5pPr marL="1828778" indent="0">
              <a:buNone/>
              <a:defRPr sz="1600">
                <a:solidFill>
                  <a:schemeClr val="tx1">
                    <a:tint val="75000"/>
                  </a:schemeClr>
                </a:solidFill>
              </a:defRPr>
            </a:lvl5pPr>
            <a:lvl6pPr marL="2285972" indent="0">
              <a:buNone/>
              <a:defRPr sz="1600">
                <a:solidFill>
                  <a:schemeClr val="tx1">
                    <a:tint val="75000"/>
                  </a:schemeClr>
                </a:solidFill>
              </a:defRPr>
            </a:lvl6pPr>
            <a:lvl7pPr marL="2743166" indent="0">
              <a:buNone/>
              <a:defRPr sz="1600">
                <a:solidFill>
                  <a:schemeClr val="tx1">
                    <a:tint val="75000"/>
                  </a:schemeClr>
                </a:solidFill>
              </a:defRPr>
            </a:lvl7pPr>
            <a:lvl8pPr marL="3200360" indent="0">
              <a:buNone/>
              <a:defRPr sz="1600">
                <a:solidFill>
                  <a:schemeClr val="tx1">
                    <a:tint val="75000"/>
                  </a:schemeClr>
                </a:solidFill>
              </a:defRPr>
            </a:lvl8pPr>
            <a:lvl9pPr marL="365755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D5FAF7-8147-4F78-8263-0944613B9666}" type="datetimeFigureOut">
              <a:rPr lang="en-US" smtClean="0"/>
              <a:t>6/30/2022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8A45A2-6506-41B8-871A-35DC498D7F7E}" type="slidenum">
              <a:rPr lang="en-US" smtClean="0"/>
              <a:t>‹#›</a:t>
            </a:fld>
            <a:endParaRPr lang="en-US" dirty="0"/>
          </a:p>
        </p:txBody>
      </p:sp>
    </p:spTree>
    <p:extLst>
      <p:ext uri="{BB962C8B-B14F-4D97-AF65-F5344CB8AC3E}">
        <p14:creationId xmlns:p14="http://schemas.microsoft.com/office/powerpoint/2010/main" val="211122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D5FAF7-8147-4F78-8263-0944613B9666}" type="datetimeFigureOut">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8A45A2-6506-41B8-871A-35DC498D7F7E}" type="slidenum">
              <a:rPr lang="en-US" smtClean="0"/>
              <a:t>‹#›</a:t>
            </a:fld>
            <a:endParaRPr lang="en-US" dirty="0"/>
          </a:p>
        </p:txBody>
      </p:sp>
    </p:spTree>
    <p:extLst>
      <p:ext uri="{BB962C8B-B14F-4D97-AF65-F5344CB8AC3E}">
        <p14:creationId xmlns:p14="http://schemas.microsoft.com/office/powerpoint/2010/main" val="150141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92" y="1681164"/>
            <a:ext cx="5157787" cy="823912"/>
          </a:xfrm>
        </p:spPr>
        <p:txBody>
          <a:bodyPr anchor="b"/>
          <a:lstStyle>
            <a:lvl1pPr marL="0" indent="0">
              <a:buNone/>
              <a:defRPr sz="2400" b="1"/>
            </a:lvl1pPr>
            <a:lvl2pPr marL="457195" indent="0">
              <a:buNone/>
              <a:defRPr sz="2000" b="1"/>
            </a:lvl2pPr>
            <a:lvl3pPr marL="914388" indent="0">
              <a:buNone/>
              <a:defRPr sz="1801" b="1"/>
            </a:lvl3pPr>
            <a:lvl4pPr marL="1371583" indent="0">
              <a:buNone/>
              <a:defRPr sz="1600" b="1"/>
            </a:lvl4pPr>
            <a:lvl5pPr marL="1828778" indent="0">
              <a:buNone/>
              <a:defRPr sz="1600" b="1"/>
            </a:lvl5pPr>
            <a:lvl6pPr marL="2285972" indent="0">
              <a:buNone/>
              <a:defRPr sz="1600" b="1"/>
            </a:lvl6pPr>
            <a:lvl7pPr marL="2743166" indent="0">
              <a:buNone/>
              <a:defRPr sz="1600" b="1"/>
            </a:lvl7pPr>
            <a:lvl8pPr marL="3200360" indent="0">
              <a:buNone/>
              <a:defRPr sz="1600" b="1"/>
            </a:lvl8pPr>
            <a:lvl9pPr marL="36575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92" y="2505076"/>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3" y="1681164"/>
            <a:ext cx="5183188" cy="823912"/>
          </a:xfrm>
        </p:spPr>
        <p:txBody>
          <a:bodyPr anchor="b"/>
          <a:lstStyle>
            <a:lvl1pPr marL="0" indent="0">
              <a:buNone/>
              <a:defRPr sz="2400" b="1"/>
            </a:lvl1pPr>
            <a:lvl2pPr marL="457195" indent="0">
              <a:buNone/>
              <a:defRPr sz="2000" b="1"/>
            </a:lvl2pPr>
            <a:lvl3pPr marL="914388" indent="0">
              <a:buNone/>
              <a:defRPr sz="1801" b="1"/>
            </a:lvl3pPr>
            <a:lvl4pPr marL="1371583" indent="0">
              <a:buNone/>
              <a:defRPr sz="1600" b="1"/>
            </a:lvl4pPr>
            <a:lvl5pPr marL="1828778" indent="0">
              <a:buNone/>
              <a:defRPr sz="1600" b="1"/>
            </a:lvl5pPr>
            <a:lvl6pPr marL="2285972" indent="0">
              <a:buNone/>
              <a:defRPr sz="1600" b="1"/>
            </a:lvl6pPr>
            <a:lvl7pPr marL="2743166" indent="0">
              <a:buNone/>
              <a:defRPr sz="1600" b="1"/>
            </a:lvl7pPr>
            <a:lvl8pPr marL="3200360" indent="0">
              <a:buNone/>
              <a:defRPr sz="1600" b="1"/>
            </a:lvl8pPr>
            <a:lvl9pPr marL="36575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D5FAF7-8147-4F78-8263-0944613B9666}" type="datetimeFigureOut">
              <a:rPr lang="en-US" smtClean="0"/>
              <a:t>6/30/2022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8A45A2-6506-41B8-871A-35DC498D7F7E}" type="slidenum">
              <a:rPr lang="en-US" smtClean="0"/>
              <a:t>‹#›</a:t>
            </a:fld>
            <a:endParaRPr lang="en-US" dirty="0"/>
          </a:p>
        </p:txBody>
      </p:sp>
    </p:spTree>
    <p:extLst>
      <p:ext uri="{BB962C8B-B14F-4D97-AF65-F5344CB8AC3E}">
        <p14:creationId xmlns:p14="http://schemas.microsoft.com/office/powerpoint/2010/main" val="118894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D5FAF7-8147-4F78-8263-0944613B9666}" type="datetimeFigureOut">
              <a:rPr lang="en-US" smtClean="0"/>
              <a:t>6/30/2022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8A45A2-6506-41B8-871A-35DC498D7F7E}" type="slidenum">
              <a:rPr lang="en-US" smtClean="0"/>
              <a:t>‹#›</a:t>
            </a:fld>
            <a:endParaRPr lang="en-US" dirty="0"/>
          </a:p>
        </p:txBody>
      </p:sp>
    </p:spTree>
    <p:extLst>
      <p:ext uri="{BB962C8B-B14F-4D97-AF65-F5344CB8AC3E}">
        <p14:creationId xmlns:p14="http://schemas.microsoft.com/office/powerpoint/2010/main" val="2806794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5FAF7-8147-4F78-8263-0944613B9666}" type="datetimeFigureOut">
              <a:rPr lang="en-US" smtClean="0"/>
              <a:t>6/30/2022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8A45A2-6506-41B8-871A-35DC498D7F7E}" type="slidenum">
              <a:rPr lang="en-US" smtClean="0"/>
              <a:t>‹#›</a:t>
            </a:fld>
            <a:endParaRPr lang="en-US" dirty="0"/>
          </a:p>
        </p:txBody>
      </p:sp>
    </p:spTree>
    <p:extLst>
      <p:ext uri="{BB962C8B-B14F-4D97-AF65-F5344CB8AC3E}">
        <p14:creationId xmlns:p14="http://schemas.microsoft.com/office/powerpoint/2010/main" val="373703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92"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195" indent="0">
              <a:buNone/>
              <a:defRPr sz="1401"/>
            </a:lvl2pPr>
            <a:lvl3pPr marL="914388" indent="0">
              <a:buNone/>
              <a:defRPr sz="1200"/>
            </a:lvl3pPr>
            <a:lvl4pPr marL="1371583" indent="0">
              <a:buNone/>
              <a:defRPr sz="1001"/>
            </a:lvl4pPr>
            <a:lvl5pPr marL="1828778" indent="0">
              <a:buNone/>
              <a:defRPr sz="1001"/>
            </a:lvl5pPr>
            <a:lvl6pPr marL="2285972" indent="0">
              <a:buNone/>
              <a:defRPr sz="1001"/>
            </a:lvl6pPr>
            <a:lvl7pPr marL="2743166" indent="0">
              <a:buNone/>
              <a:defRPr sz="1001"/>
            </a:lvl7pPr>
            <a:lvl8pPr marL="3200360" indent="0">
              <a:buNone/>
              <a:defRPr sz="1001"/>
            </a:lvl8pPr>
            <a:lvl9pPr marL="3657554"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5FAF7-8147-4F78-8263-0944613B9666}" type="datetimeFigureOut">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8A45A2-6506-41B8-871A-35DC498D7F7E}" type="slidenum">
              <a:rPr lang="en-US" smtClean="0"/>
              <a:t>‹#›</a:t>
            </a:fld>
            <a:endParaRPr lang="en-US" dirty="0"/>
          </a:p>
        </p:txBody>
      </p:sp>
    </p:spTree>
    <p:extLst>
      <p:ext uri="{BB962C8B-B14F-4D97-AF65-F5344CB8AC3E}">
        <p14:creationId xmlns:p14="http://schemas.microsoft.com/office/powerpoint/2010/main" val="4002390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92" y="987428"/>
            <a:ext cx="6172201" cy="4873625"/>
          </a:xfrm>
        </p:spPr>
        <p:txBody>
          <a:bodyPr anchor="t"/>
          <a:lstStyle>
            <a:lvl1pPr marL="0" indent="0">
              <a:buNone/>
              <a:defRPr sz="3200"/>
            </a:lvl1pPr>
            <a:lvl2pPr marL="457195" indent="0">
              <a:buNone/>
              <a:defRPr sz="2800"/>
            </a:lvl2pPr>
            <a:lvl3pPr marL="914388" indent="0">
              <a:buNone/>
              <a:defRPr sz="2400"/>
            </a:lvl3pPr>
            <a:lvl4pPr marL="1371583" indent="0">
              <a:buNone/>
              <a:defRPr sz="2000"/>
            </a:lvl4pPr>
            <a:lvl5pPr marL="1828778" indent="0">
              <a:buNone/>
              <a:defRPr sz="2000"/>
            </a:lvl5pPr>
            <a:lvl6pPr marL="2285972" indent="0">
              <a:buNone/>
              <a:defRPr sz="2000"/>
            </a:lvl6pPr>
            <a:lvl7pPr marL="2743166" indent="0">
              <a:buNone/>
              <a:defRPr sz="2000"/>
            </a:lvl7pPr>
            <a:lvl8pPr marL="3200360" indent="0">
              <a:buNone/>
              <a:defRPr sz="2000"/>
            </a:lvl8pPr>
            <a:lvl9pPr marL="3657554"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195" indent="0">
              <a:buNone/>
              <a:defRPr sz="1401"/>
            </a:lvl2pPr>
            <a:lvl3pPr marL="914388" indent="0">
              <a:buNone/>
              <a:defRPr sz="1200"/>
            </a:lvl3pPr>
            <a:lvl4pPr marL="1371583" indent="0">
              <a:buNone/>
              <a:defRPr sz="1001"/>
            </a:lvl4pPr>
            <a:lvl5pPr marL="1828778" indent="0">
              <a:buNone/>
              <a:defRPr sz="1001"/>
            </a:lvl5pPr>
            <a:lvl6pPr marL="2285972" indent="0">
              <a:buNone/>
              <a:defRPr sz="1001"/>
            </a:lvl6pPr>
            <a:lvl7pPr marL="2743166" indent="0">
              <a:buNone/>
              <a:defRPr sz="1001"/>
            </a:lvl7pPr>
            <a:lvl8pPr marL="3200360" indent="0">
              <a:buNone/>
              <a:defRPr sz="1001"/>
            </a:lvl8pPr>
            <a:lvl9pPr marL="3657554" indent="0">
              <a:buNone/>
              <a:defRPr sz="100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5FAF7-8147-4F78-8263-0944613B9666}" type="datetimeFigureOut">
              <a:rPr lang="en-US" smtClean="0"/>
              <a:t>6/30/2022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8A45A2-6506-41B8-871A-35DC498D7F7E}" type="slidenum">
              <a:rPr lang="en-US" smtClean="0"/>
              <a:t>‹#›</a:t>
            </a:fld>
            <a:endParaRPr lang="en-US" dirty="0"/>
          </a:p>
        </p:txBody>
      </p:sp>
    </p:spTree>
    <p:extLst>
      <p:ext uri="{BB962C8B-B14F-4D97-AF65-F5344CB8AC3E}">
        <p14:creationId xmlns:p14="http://schemas.microsoft.com/office/powerpoint/2010/main" val="366511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8"/>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5FAF7-8147-4F78-8263-0944613B9666}" type="datetimeFigureOut">
              <a:rPr lang="en-US" smtClean="0"/>
              <a:t>6/30/2022</a:t>
            </a:fld>
            <a:endParaRPr lang="en-US" dirty="0"/>
          </a:p>
        </p:txBody>
      </p:sp>
      <p:sp>
        <p:nvSpPr>
          <p:cNvPr id="5" name="Footer Placeholder 4"/>
          <p:cNvSpPr>
            <a:spLocks noGrp="1"/>
          </p:cNvSpPr>
          <p:nvPr>
            <p:ph type="ftr" sz="quarter" idx="3"/>
          </p:nvPr>
        </p:nvSpPr>
        <p:spPr>
          <a:xfrm>
            <a:off x="4038604"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A45A2-6506-41B8-871A-35DC498D7F7E}" type="slidenum">
              <a:rPr lang="en-US" smtClean="0"/>
              <a:t>‹#›</a:t>
            </a:fld>
            <a:endParaRPr lang="en-US" dirty="0"/>
          </a:p>
        </p:txBody>
      </p:sp>
    </p:spTree>
    <p:extLst>
      <p:ext uri="{BB962C8B-B14F-4D97-AF65-F5344CB8AC3E}">
        <p14:creationId xmlns:p14="http://schemas.microsoft.com/office/powerpoint/2010/main" val="787703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8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9" indent="-228599" algn="l" defTabSz="914388"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92" indent="-228599" algn="l" defTabSz="91438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7" indent="-228599" algn="l" defTabSz="91438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1" indent="-228599"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75" indent="-228599"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69" indent="-228599"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64" indent="-228599"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58" indent="-228599"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52" indent="-228599"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8" rtl="0" eaLnBrk="1" latinLnBrk="0" hangingPunct="1">
        <a:defRPr sz="1801" kern="1200">
          <a:solidFill>
            <a:schemeClr val="tx1"/>
          </a:solidFill>
          <a:latin typeface="+mn-lt"/>
          <a:ea typeface="+mn-ea"/>
          <a:cs typeface="+mn-cs"/>
        </a:defRPr>
      </a:lvl1pPr>
      <a:lvl2pPr marL="457195" algn="l" defTabSz="914388" rtl="0" eaLnBrk="1" latinLnBrk="0" hangingPunct="1">
        <a:defRPr sz="1801" kern="1200">
          <a:solidFill>
            <a:schemeClr val="tx1"/>
          </a:solidFill>
          <a:latin typeface="+mn-lt"/>
          <a:ea typeface="+mn-ea"/>
          <a:cs typeface="+mn-cs"/>
        </a:defRPr>
      </a:lvl2pPr>
      <a:lvl3pPr marL="914388" algn="l" defTabSz="914388" rtl="0" eaLnBrk="1" latinLnBrk="0" hangingPunct="1">
        <a:defRPr sz="1801" kern="1200">
          <a:solidFill>
            <a:schemeClr val="tx1"/>
          </a:solidFill>
          <a:latin typeface="+mn-lt"/>
          <a:ea typeface="+mn-ea"/>
          <a:cs typeface="+mn-cs"/>
        </a:defRPr>
      </a:lvl3pPr>
      <a:lvl4pPr marL="1371583" algn="l" defTabSz="914388" rtl="0" eaLnBrk="1" latinLnBrk="0" hangingPunct="1">
        <a:defRPr sz="1801" kern="1200">
          <a:solidFill>
            <a:schemeClr val="tx1"/>
          </a:solidFill>
          <a:latin typeface="+mn-lt"/>
          <a:ea typeface="+mn-ea"/>
          <a:cs typeface="+mn-cs"/>
        </a:defRPr>
      </a:lvl4pPr>
      <a:lvl5pPr marL="1828778" algn="l" defTabSz="914388" rtl="0" eaLnBrk="1" latinLnBrk="0" hangingPunct="1">
        <a:defRPr sz="1801" kern="1200">
          <a:solidFill>
            <a:schemeClr val="tx1"/>
          </a:solidFill>
          <a:latin typeface="+mn-lt"/>
          <a:ea typeface="+mn-ea"/>
          <a:cs typeface="+mn-cs"/>
        </a:defRPr>
      </a:lvl5pPr>
      <a:lvl6pPr marL="2285972" algn="l" defTabSz="914388" rtl="0" eaLnBrk="1" latinLnBrk="0" hangingPunct="1">
        <a:defRPr sz="1801" kern="1200">
          <a:solidFill>
            <a:schemeClr val="tx1"/>
          </a:solidFill>
          <a:latin typeface="+mn-lt"/>
          <a:ea typeface="+mn-ea"/>
          <a:cs typeface="+mn-cs"/>
        </a:defRPr>
      </a:lvl6pPr>
      <a:lvl7pPr marL="2743166" algn="l" defTabSz="914388" rtl="0" eaLnBrk="1" latinLnBrk="0" hangingPunct="1">
        <a:defRPr sz="1801" kern="1200">
          <a:solidFill>
            <a:schemeClr val="tx1"/>
          </a:solidFill>
          <a:latin typeface="+mn-lt"/>
          <a:ea typeface="+mn-ea"/>
          <a:cs typeface="+mn-cs"/>
        </a:defRPr>
      </a:lvl7pPr>
      <a:lvl8pPr marL="3200360" algn="l" defTabSz="914388" rtl="0" eaLnBrk="1" latinLnBrk="0" hangingPunct="1">
        <a:defRPr sz="1801" kern="1200">
          <a:solidFill>
            <a:schemeClr val="tx1"/>
          </a:solidFill>
          <a:latin typeface="+mn-lt"/>
          <a:ea typeface="+mn-ea"/>
          <a:cs typeface="+mn-cs"/>
        </a:defRPr>
      </a:lvl8pPr>
      <a:lvl9pPr marL="3657554" algn="l" defTabSz="914388"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2" y="365127"/>
            <a:ext cx="10515600" cy="611620"/>
          </a:xfrm>
        </p:spPr>
        <p:txBody>
          <a:bodyPr>
            <a:normAutofit fontScale="90000"/>
          </a:bodyPr>
          <a:lstStyle/>
          <a:p>
            <a:pPr algn="ctr"/>
            <a:r>
              <a:rPr lang="en-US" b="1" dirty="0" smtClean="0">
                <a:solidFill>
                  <a:schemeClr val="bg1"/>
                </a:solidFill>
                <a:latin typeface="Arial Rounded MT Bold" panose="020F0704030504030204" pitchFamily="34" charset="0"/>
              </a:rPr>
              <a:t>2022 Annual Membership Meeting</a:t>
            </a:r>
            <a:endParaRPr lang="en-US" b="1" dirty="0">
              <a:solidFill>
                <a:schemeClr val="bg1"/>
              </a:solidFill>
              <a:latin typeface="Arial Rounded MT Bold" panose="020F0704030504030204" pitchFamily="34" charset="0"/>
            </a:endParaRPr>
          </a:p>
        </p:txBody>
      </p:sp>
      <p:sp>
        <p:nvSpPr>
          <p:cNvPr id="6" name="TextBox 5"/>
          <p:cNvSpPr txBox="1"/>
          <p:nvPr/>
        </p:nvSpPr>
        <p:spPr>
          <a:xfrm>
            <a:off x="1681655" y="1341874"/>
            <a:ext cx="8828689" cy="3785652"/>
          </a:xfrm>
          <a:prstGeom prst="rect">
            <a:avLst/>
          </a:prstGeom>
          <a:noFill/>
        </p:spPr>
        <p:txBody>
          <a:bodyPr wrap="square" rtlCol="0">
            <a:spAutoFit/>
          </a:bodyPr>
          <a:lstStyle/>
          <a:p>
            <a:pPr algn="ctr"/>
            <a:r>
              <a:rPr lang="en-US" sz="4800" b="1" u="sng" dirty="0" smtClean="0">
                <a:solidFill>
                  <a:schemeClr val="bg1"/>
                </a:solidFill>
                <a:latin typeface="Arial Rounded MT Bold" panose="020F0704030504030204" pitchFamily="34" charset="0"/>
              </a:rPr>
              <a:t>Impact </a:t>
            </a:r>
            <a:r>
              <a:rPr lang="en-US" sz="4800" b="1" u="sng" dirty="0">
                <a:solidFill>
                  <a:schemeClr val="bg1"/>
                </a:solidFill>
                <a:latin typeface="Arial Rounded MT Bold" panose="020F0704030504030204" pitchFamily="34" charset="0"/>
              </a:rPr>
              <a:t>Report</a:t>
            </a:r>
          </a:p>
          <a:p>
            <a:pPr algn="ctr"/>
            <a:r>
              <a:rPr lang="en-US" sz="4800" b="1" dirty="0">
                <a:solidFill>
                  <a:schemeClr val="bg1"/>
                </a:solidFill>
                <a:latin typeface="Arial Rounded MT Bold" panose="020F0704030504030204" pitchFamily="34" charset="0"/>
              </a:rPr>
              <a:t>DC Credit Union:  </a:t>
            </a:r>
          </a:p>
          <a:p>
            <a:pPr algn="ctr"/>
            <a:r>
              <a:rPr lang="en-US" sz="4800" b="1" i="1" dirty="0">
                <a:solidFill>
                  <a:schemeClr val="bg1"/>
                </a:solidFill>
                <a:latin typeface="Arial Rounded MT Bold" panose="020F0704030504030204" pitchFamily="34" charset="0"/>
              </a:rPr>
              <a:t>Expanding Our </a:t>
            </a:r>
          </a:p>
          <a:p>
            <a:pPr algn="ctr"/>
            <a:r>
              <a:rPr lang="en-US" sz="4800" b="1" i="1" dirty="0">
                <a:solidFill>
                  <a:schemeClr val="bg1"/>
                </a:solidFill>
                <a:latin typeface="Arial Rounded MT Bold" panose="020F0704030504030204" pitchFamily="34" charset="0"/>
              </a:rPr>
              <a:t>Digital &amp; Operational Synergies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3908" y="4947138"/>
            <a:ext cx="1779483" cy="1779483"/>
          </a:xfrm>
          <a:prstGeom prst="rect">
            <a:avLst/>
          </a:prstGeom>
        </p:spPr>
      </p:pic>
    </p:spTree>
    <p:extLst>
      <p:ext uri="{BB962C8B-B14F-4D97-AF65-F5344CB8AC3E}">
        <p14:creationId xmlns:p14="http://schemas.microsoft.com/office/powerpoint/2010/main" val="1823527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
            <a:ext cx="12192000" cy="6858000"/>
          </a:xfrm>
        </p:spPr>
      </p:pic>
      <p:sp>
        <p:nvSpPr>
          <p:cNvPr id="2" name="Title 1"/>
          <p:cNvSpPr>
            <a:spLocks noGrp="1"/>
          </p:cNvSpPr>
          <p:nvPr>
            <p:ph type="title"/>
          </p:nvPr>
        </p:nvSpPr>
        <p:spPr>
          <a:xfrm>
            <a:off x="1035571" y="365128"/>
            <a:ext cx="10515600" cy="1325563"/>
          </a:xfrm>
        </p:spPr>
        <p:txBody>
          <a:bodyPr/>
          <a:lstStyle/>
          <a:p>
            <a:r>
              <a:rPr lang="en-US" dirty="0" smtClean="0">
                <a:solidFill>
                  <a:schemeClr val="bg1"/>
                </a:solidFill>
              </a:rPr>
              <a:t>DC Credit Union Lending Impact</a:t>
            </a:r>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0431" y="5194237"/>
            <a:ext cx="1538349" cy="153834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6829" t="484"/>
          <a:stretch/>
        </p:blipFill>
        <p:spPr>
          <a:xfrm rot="5400000">
            <a:off x="1253909" y="1927586"/>
            <a:ext cx="4316027" cy="4325608"/>
          </a:xfrm>
          <a:prstGeom prst="rect">
            <a:avLst/>
          </a:prstGeom>
        </p:spPr>
      </p:pic>
      <p:sp>
        <p:nvSpPr>
          <p:cNvPr id="6" name="TextBox 5"/>
          <p:cNvSpPr txBox="1"/>
          <p:nvPr/>
        </p:nvSpPr>
        <p:spPr>
          <a:xfrm>
            <a:off x="6293371" y="2055817"/>
            <a:ext cx="4382814" cy="3447098"/>
          </a:xfrm>
          <a:prstGeom prst="rect">
            <a:avLst/>
          </a:prstGeom>
          <a:noFill/>
        </p:spPr>
        <p:txBody>
          <a:bodyPr wrap="square" rtlCol="0">
            <a:spAutoFit/>
          </a:bodyPr>
          <a:lstStyle/>
          <a:p>
            <a:r>
              <a:rPr lang="en-US" sz="2500" b="1" dirty="0" smtClean="0">
                <a:solidFill>
                  <a:srgbClr val="FFFF00"/>
                </a:solidFill>
              </a:rPr>
              <a:t>We are extremely proud to announce that the Credit Union Mortgage Association (CUMA) has granted DC Credit Union the 2021 Bronze Award. This was to recognize that the credit union closed over $7 million in mortgage loans in a single year.</a:t>
            </a:r>
          </a:p>
          <a:p>
            <a:endParaRPr lang="en-US" dirty="0">
              <a:solidFill>
                <a:schemeClr val="bg1"/>
              </a:solidFill>
            </a:endParaRPr>
          </a:p>
        </p:txBody>
      </p:sp>
    </p:spTree>
    <p:extLst>
      <p:ext uri="{BB962C8B-B14F-4D97-AF65-F5344CB8AC3E}">
        <p14:creationId xmlns:p14="http://schemas.microsoft.com/office/powerpoint/2010/main" val="1379814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
            <a:ext cx="12192000" cy="6858000"/>
          </a:xfrm>
        </p:spPr>
      </p:pic>
      <p:sp>
        <p:nvSpPr>
          <p:cNvPr id="2" name="Title 1"/>
          <p:cNvSpPr>
            <a:spLocks noGrp="1"/>
          </p:cNvSpPr>
          <p:nvPr>
            <p:ph type="title"/>
          </p:nvPr>
        </p:nvSpPr>
        <p:spPr>
          <a:xfrm>
            <a:off x="1330573" y="362955"/>
            <a:ext cx="10515600" cy="1325563"/>
          </a:xfrm>
        </p:spPr>
        <p:txBody>
          <a:bodyPr/>
          <a:lstStyle/>
          <a:p>
            <a:r>
              <a:rPr lang="en-US" dirty="0" smtClean="0">
                <a:solidFill>
                  <a:schemeClr val="bg1"/>
                </a:solidFill>
              </a:rPr>
              <a:t>DC Credit Union Outreach Impact</a:t>
            </a:r>
            <a:endParaRPr lang="en-US" dirty="0">
              <a:solidFill>
                <a:schemeClr val="bg1"/>
              </a:solidFill>
            </a:endParaRPr>
          </a:p>
        </p:txBody>
      </p:sp>
      <p:sp>
        <p:nvSpPr>
          <p:cNvPr id="6" name="Rectangle 5"/>
          <p:cNvSpPr/>
          <p:nvPr/>
        </p:nvSpPr>
        <p:spPr>
          <a:xfrm>
            <a:off x="6003634" y="2967337"/>
            <a:ext cx="184731" cy="923460"/>
          </a:xfrm>
          <a:prstGeom prst="rect">
            <a:avLst/>
          </a:prstGeom>
          <a:noFill/>
        </p:spPr>
        <p:txBody>
          <a:bodyPr wrap="none" lIns="91440" tIns="45721" rIns="91440" bIns="45721">
            <a:spAutoFit/>
          </a:bodyPr>
          <a:lstStyle/>
          <a:p>
            <a:pPr algn="ctr"/>
            <a:endParaRPr lang="en-US" sz="5401" b="1" spc="50" dirty="0">
              <a:ln w="0"/>
              <a:solidFill>
                <a:schemeClr val="bg2"/>
              </a:solidFill>
              <a:effectLst>
                <a:innerShdw blurRad="63500" dist="50800" dir="13500000">
                  <a:srgbClr val="000000">
                    <a:alpha val="50000"/>
                  </a:srgbClr>
                </a:innerShdw>
              </a:effectLst>
            </a:endParaRPr>
          </a:p>
        </p:txBody>
      </p:sp>
      <p:sp>
        <p:nvSpPr>
          <p:cNvPr id="14" name="TextBox 13"/>
          <p:cNvSpPr txBox="1"/>
          <p:nvPr/>
        </p:nvSpPr>
        <p:spPr>
          <a:xfrm>
            <a:off x="1471853" y="1688518"/>
            <a:ext cx="9712985" cy="646587"/>
          </a:xfrm>
          <a:prstGeom prst="rect">
            <a:avLst/>
          </a:prstGeom>
          <a:noFill/>
        </p:spPr>
        <p:txBody>
          <a:bodyPr wrap="square" rtlCol="0">
            <a:spAutoFit/>
          </a:bodyPr>
          <a:lstStyle/>
          <a:p>
            <a:r>
              <a:rPr lang="en-US" sz="1801" b="1" dirty="0">
                <a:solidFill>
                  <a:srgbClr val="FFFF00"/>
                </a:solidFill>
              </a:rPr>
              <a:t>DC Credit Union has </a:t>
            </a:r>
            <a:r>
              <a:rPr lang="en-US" sz="1801" b="1" dirty="0" smtClean="0">
                <a:solidFill>
                  <a:srgbClr val="FFFF00"/>
                </a:solidFill>
              </a:rPr>
              <a:t>rebuilt </a:t>
            </a:r>
            <a:r>
              <a:rPr lang="en-US" sz="1801" b="1" dirty="0">
                <a:solidFill>
                  <a:srgbClr val="FFFF00"/>
                </a:solidFill>
              </a:rPr>
              <a:t>their partnership with Jubilee Housing through their Reentry Transitional Housing Program. We educated the residents on financial wellness.  </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853" y="2547161"/>
            <a:ext cx="3810000" cy="3810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8345" y="2547161"/>
            <a:ext cx="3810000" cy="3810000"/>
          </a:xfrm>
          <a:prstGeom prst="rect">
            <a:avLst/>
          </a:prstGeom>
        </p:spPr>
      </p:pic>
    </p:spTree>
    <p:extLst>
      <p:ext uri="{BB962C8B-B14F-4D97-AF65-F5344CB8AC3E}">
        <p14:creationId xmlns:p14="http://schemas.microsoft.com/office/powerpoint/2010/main" val="2947788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471853" y="362955"/>
            <a:ext cx="10515600" cy="1325563"/>
          </a:xfrm>
        </p:spPr>
        <p:txBody>
          <a:bodyPr/>
          <a:lstStyle/>
          <a:p>
            <a:r>
              <a:rPr lang="en-US" dirty="0" smtClean="0">
                <a:solidFill>
                  <a:schemeClr val="bg1"/>
                </a:solidFill>
              </a:rPr>
              <a:t>DC Credit Union Outreach Impact</a:t>
            </a:r>
            <a:endParaRPr lang="en-US" dirty="0">
              <a:solidFill>
                <a:schemeClr val="bg1"/>
              </a:solidFill>
            </a:endParaRPr>
          </a:p>
        </p:txBody>
      </p:sp>
      <p:sp>
        <p:nvSpPr>
          <p:cNvPr id="6" name="Rectangle 5"/>
          <p:cNvSpPr/>
          <p:nvPr/>
        </p:nvSpPr>
        <p:spPr>
          <a:xfrm>
            <a:off x="6003634" y="2967337"/>
            <a:ext cx="184731" cy="923460"/>
          </a:xfrm>
          <a:prstGeom prst="rect">
            <a:avLst/>
          </a:prstGeom>
          <a:noFill/>
        </p:spPr>
        <p:txBody>
          <a:bodyPr wrap="none" lIns="91440" tIns="45721" rIns="91440" bIns="45721">
            <a:spAutoFit/>
          </a:bodyPr>
          <a:lstStyle/>
          <a:p>
            <a:pPr algn="ctr"/>
            <a:endParaRPr lang="en-US" sz="5401" b="1" spc="50" dirty="0">
              <a:ln w="0"/>
              <a:solidFill>
                <a:schemeClr val="bg2"/>
              </a:solidFill>
              <a:effectLst>
                <a:innerShdw blurRad="63500" dist="50800" dir="13500000">
                  <a:srgbClr val="000000">
                    <a:alpha val="50000"/>
                  </a:srgbClr>
                </a:innerShdw>
              </a:effectLst>
            </a:endParaRPr>
          </a:p>
        </p:txBody>
      </p:sp>
      <p:sp>
        <p:nvSpPr>
          <p:cNvPr id="14" name="TextBox 13"/>
          <p:cNvSpPr txBox="1"/>
          <p:nvPr/>
        </p:nvSpPr>
        <p:spPr>
          <a:xfrm>
            <a:off x="1471853" y="1688518"/>
            <a:ext cx="9712985" cy="646587"/>
          </a:xfrm>
          <a:prstGeom prst="rect">
            <a:avLst/>
          </a:prstGeom>
          <a:noFill/>
        </p:spPr>
        <p:txBody>
          <a:bodyPr wrap="square" rtlCol="0">
            <a:spAutoFit/>
          </a:bodyPr>
          <a:lstStyle/>
          <a:p>
            <a:r>
              <a:rPr lang="en-US" sz="1801" b="1" dirty="0">
                <a:solidFill>
                  <a:srgbClr val="FFFF00"/>
                </a:solidFill>
              </a:rPr>
              <a:t>DC Credit Union </a:t>
            </a:r>
            <a:r>
              <a:rPr lang="en-US" sz="1801" b="1" dirty="0" smtClean="0">
                <a:solidFill>
                  <a:srgbClr val="FFFF00"/>
                </a:solidFill>
              </a:rPr>
              <a:t>formed a partnership </a:t>
            </a:r>
            <a:r>
              <a:rPr lang="en-US" sz="1801" b="1" dirty="0">
                <a:solidFill>
                  <a:srgbClr val="FFFF00"/>
                </a:solidFill>
              </a:rPr>
              <a:t>with </a:t>
            </a:r>
            <a:r>
              <a:rPr lang="en-US" sz="1801" b="1" dirty="0" smtClean="0">
                <a:solidFill>
                  <a:srgbClr val="FFFF00"/>
                </a:solidFill>
              </a:rPr>
              <a:t>Douglas Community Land Trust. This partnership is focused on community development for small businesses and securing housing.</a:t>
            </a:r>
            <a:endParaRPr lang="en-US" sz="1801" b="1" dirty="0">
              <a:solidFill>
                <a:srgbClr val="FFFF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345" y="2547161"/>
            <a:ext cx="3810000" cy="3810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2274" y="2574283"/>
            <a:ext cx="3782878" cy="3782878"/>
          </a:xfrm>
          <a:prstGeom prst="rect">
            <a:avLst/>
          </a:prstGeom>
        </p:spPr>
      </p:pic>
    </p:spTree>
    <p:extLst>
      <p:ext uri="{BB962C8B-B14F-4D97-AF65-F5344CB8AC3E}">
        <p14:creationId xmlns:p14="http://schemas.microsoft.com/office/powerpoint/2010/main" val="605491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2000" cy="6858000"/>
          </a:xfrm>
          <a:prstGeom prst="rect">
            <a:avLst/>
          </a:prstGeom>
        </p:spPr>
      </p:pic>
      <p:sp>
        <p:nvSpPr>
          <p:cNvPr id="2" name="Title 1"/>
          <p:cNvSpPr>
            <a:spLocks noGrp="1"/>
          </p:cNvSpPr>
          <p:nvPr>
            <p:ph type="title"/>
          </p:nvPr>
        </p:nvSpPr>
        <p:spPr/>
        <p:txBody>
          <a:bodyPr/>
          <a:lstStyle/>
          <a:p>
            <a:r>
              <a:rPr lang="en-US" dirty="0" smtClean="0">
                <a:solidFill>
                  <a:schemeClr val="bg1"/>
                </a:solidFill>
              </a:rPr>
              <a:t>DC Credit Union Outreach Impact</a:t>
            </a:r>
            <a:endParaRPr lang="en-US" dirty="0">
              <a:solidFill>
                <a:schemeClr val="bg1"/>
              </a:solidFill>
            </a:endParaRPr>
          </a:p>
        </p:txBody>
      </p:sp>
      <p:sp>
        <p:nvSpPr>
          <p:cNvPr id="7" name="TextBox 6"/>
          <p:cNvSpPr txBox="1"/>
          <p:nvPr/>
        </p:nvSpPr>
        <p:spPr>
          <a:xfrm>
            <a:off x="5575316" y="1838090"/>
            <a:ext cx="6301257" cy="3694986"/>
          </a:xfrm>
          <a:prstGeom prst="rect">
            <a:avLst/>
          </a:prstGeom>
          <a:noFill/>
        </p:spPr>
        <p:txBody>
          <a:bodyPr wrap="square" rtlCol="0">
            <a:spAutoFit/>
          </a:bodyPr>
          <a:lstStyle/>
          <a:p>
            <a:r>
              <a:rPr lang="en-US" sz="1801" b="1" dirty="0">
                <a:solidFill>
                  <a:srgbClr val="FFFF00"/>
                </a:solidFill>
              </a:rPr>
              <a:t>Article: DC Credit Union’s Decade Of Changing Young Lives</a:t>
            </a:r>
          </a:p>
          <a:p>
            <a:endParaRPr lang="en-US" sz="1801" b="1" dirty="0">
              <a:solidFill>
                <a:srgbClr val="FFFF00"/>
              </a:solidFill>
            </a:endParaRPr>
          </a:p>
          <a:p>
            <a:r>
              <a:rPr lang="en-US" sz="1801" b="1" dirty="0">
                <a:solidFill>
                  <a:srgbClr val="FFFF00"/>
                </a:solidFill>
              </a:rPr>
              <a:t>Takeaways </a:t>
            </a:r>
          </a:p>
          <a:p>
            <a:endParaRPr lang="en-US" sz="1801" b="1" dirty="0">
              <a:solidFill>
                <a:srgbClr val="FFFF00"/>
              </a:solidFill>
            </a:endParaRPr>
          </a:p>
          <a:p>
            <a:pPr marL="285746" indent="-285746">
              <a:buFont typeface="Arial" panose="020B0604020202020204" pitchFamily="34" charset="0"/>
              <a:buChar char="•"/>
            </a:pPr>
            <a:r>
              <a:rPr lang="en-US" sz="1801" b="1" dirty="0">
                <a:solidFill>
                  <a:srgbClr val="FFFF00"/>
                </a:solidFill>
              </a:rPr>
              <a:t>A collaboration between DC Credit Union and Bank on DC has provided thousands of teens and young adults with savings accounts, financial literacy, and occupational </a:t>
            </a:r>
            <a:r>
              <a:rPr lang="en-US" sz="1801" b="1" dirty="0" smtClean="0">
                <a:solidFill>
                  <a:srgbClr val="FFFF00"/>
                </a:solidFill>
              </a:rPr>
              <a:t>success.</a:t>
            </a:r>
            <a:endParaRPr lang="en-US" sz="1801" b="1" dirty="0">
              <a:solidFill>
                <a:srgbClr val="FFFF00"/>
              </a:solidFill>
            </a:endParaRPr>
          </a:p>
          <a:p>
            <a:pPr marL="285746" indent="-285746">
              <a:buFont typeface="Arial" panose="020B0604020202020204" pitchFamily="34" charset="0"/>
              <a:buChar char="•"/>
            </a:pPr>
            <a:r>
              <a:rPr lang="en-US" sz="1801" b="1" dirty="0">
                <a:solidFill>
                  <a:srgbClr val="FFFF00"/>
                </a:solidFill>
              </a:rPr>
              <a:t>The credit union’s Youth Advisory Council provides insight into what’s working well and how the program could be improved.</a:t>
            </a:r>
          </a:p>
          <a:p>
            <a:pPr marL="285746" indent="-285746">
              <a:buFont typeface="Arial" panose="020B0604020202020204" pitchFamily="34" charset="0"/>
              <a:buChar char="•"/>
            </a:pPr>
            <a:r>
              <a:rPr lang="en-US" sz="1801" b="1" dirty="0">
                <a:solidFill>
                  <a:srgbClr val="FFFF00"/>
                </a:solidFill>
              </a:rPr>
              <a:t>The initiative creates lasting relationships with young members and helps the credit union live its mission as a </a:t>
            </a:r>
            <a:r>
              <a:rPr lang="en-US" sz="1801" b="1" dirty="0" smtClean="0">
                <a:solidFill>
                  <a:srgbClr val="FFFF00"/>
                </a:solidFill>
              </a:rPr>
              <a:t>Community Development Financial Institution (CDFI)</a:t>
            </a:r>
            <a:r>
              <a:rPr lang="en-US" sz="1801" b="1" dirty="0" smtClean="0">
                <a:solidFill>
                  <a:schemeClr val="bg1"/>
                </a:solidFill>
              </a:rPr>
              <a:t>.</a:t>
            </a:r>
            <a:endParaRPr lang="en-US" sz="1801" b="1" dirty="0">
              <a:solidFill>
                <a:schemeClr val="bg1"/>
              </a:solidFill>
            </a:endParaRPr>
          </a:p>
        </p:txBody>
      </p:sp>
      <p:pic>
        <p:nvPicPr>
          <p:cNvPr id="9" name="Content Placeholder 8"/>
          <p:cNvPicPr>
            <a:picLocks noGrp="1" noChangeAspect="1"/>
          </p:cNvPicPr>
          <p:nvPr>
            <p:ph idx="1"/>
          </p:nvPr>
        </p:nvPicPr>
        <p:blipFill>
          <a:blip r:embed="rId3"/>
          <a:stretch>
            <a:fillRect/>
          </a:stretch>
        </p:blipFill>
        <p:spPr>
          <a:xfrm>
            <a:off x="838204" y="1838090"/>
            <a:ext cx="4433286" cy="416204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4215" y="5458860"/>
            <a:ext cx="1215149" cy="1215149"/>
          </a:xfrm>
          <a:prstGeom prst="rect">
            <a:avLst/>
          </a:prstGeom>
        </p:spPr>
      </p:pic>
    </p:spTree>
    <p:extLst>
      <p:ext uri="{BB962C8B-B14F-4D97-AF65-F5344CB8AC3E}">
        <p14:creationId xmlns:p14="http://schemas.microsoft.com/office/powerpoint/2010/main" val="1086285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p:txBody>
          <a:bodyPr/>
          <a:lstStyle/>
          <a:p>
            <a:pPr algn="ctr"/>
            <a:r>
              <a:rPr lang="en-US" dirty="0" smtClean="0">
                <a:solidFill>
                  <a:schemeClr val="bg1"/>
                </a:solidFill>
              </a:rPr>
              <a:t>Keynote Speaker: Sybongile Cook, Director of Business Development and Strategy</a:t>
            </a:r>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5942" y="5707117"/>
            <a:ext cx="1019503" cy="10195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4" y="1903687"/>
            <a:ext cx="4087210" cy="4087210"/>
          </a:xfrm>
          <a:prstGeom prst="rect">
            <a:avLst/>
          </a:prstGeom>
        </p:spPr>
      </p:pic>
      <p:sp>
        <p:nvSpPr>
          <p:cNvPr id="7" name="Rectangle 1"/>
          <p:cNvSpPr>
            <a:spLocks noChangeArrowheads="1"/>
          </p:cNvSpPr>
          <p:nvPr/>
        </p:nvSpPr>
        <p:spPr bwMode="auto">
          <a:xfrm>
            <a:off x="5035922" y="1823633"/>
            <a:ext cx="5839511"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FFFF00"/>
                </a:solidFill>
                <a:effectLst/>
                <a:latin typeface="+mj-lt"/>
                <a:ea typeface="Calibri" panose="020F0502020204030204" pitchFamily="34" charset="0"/>
                <a:cs typeface="Times New Roman" panose="02020603050405020304" pitchFamily="18" charset="0"/>
              </a:rPr>
              <a:t>Sybongile Cook is the Director of Business Development and Strategy in the Office of the Deputy Mayor for Planning &amp; Economic Development (DMPED). Since 2009, Sybongile has held multiple roles within the Executive Office. She has led major initiatives like the Bank on DC program banking over 11,000 residents, conducting 900 financial education classes, and training 500 social service providers and launched the Neighborhood Prosperity Fund (NPF) to award catalytic projects in underinvested communities. The first NPF grant resulted in Ward 8’s first community grocer, Good Food Market. In the last 24 months (during the height of the public health emergency COVID-19), she directed over 350 million dollars in relief to business and capital improvement grants. Prior to her current role at DMPED, she worked at the Department of Employment Services (DOES) and launched their Office of Talent &amp; Clients Services.</a:t>
            </a:r>
            <a:endParaRPr kumimoji="0" lang="en-US" altLang="en-US" sz="1500" b="1" i="0" u="none" strike="noStrike" cap="none" normalizeH="0" baseline="0" dirty="0" smtClean="0">
              <a:ln>
                <a:noFill/>
              </a:ln>
              <a:solidFill>
                <a:srgbClr val="FFFF00"/>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FFFF00"/>
                </a:solidFill>
                <a:effectLst/>
                <a:latin typeface="+mj-lt"/>
                <a:ea typeface="Calibri" panose="020F0502020204030204" pitchFamily="34" charset="0"/>
                <a:cs typeface="Times New Roman" panose="02020603050405020304" pitchFamily="18" charset="0"/>
              </a:rPr>
              <a:t> </a:t>
            </a:r>
            <a:endParaRPr kumimoji="0" lang="en-US" altLang="en-US" sz="1500" b="1" i="0" u="none" strike="noStrike" cap="none" normalizeH="0" baseline="0" dirty="0" smtClean="0">
              <a:ln>
                <a:noFill/>
              </a:ln>
              <a:solidFill>
                <a:srgbClr val="FFFF00"/>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smtClean="0">
                <a:ln>
                  <a:noFill/>
                </a:ln>
                <a:solidFill>
                  <a:srgbClr val="FFFF00"/>
                </a:solidFill>
                <a:effectLst/>
                <a:latin typeface="+mj-lt"/>
                <a:ea typeface="Calibri" panose="020F0502020204030204" pitchFamily="34" charset="0"/>
                <a:cs typeface="Times New Roman" panose="02020603050405020304" pitchFamily="18" charset="0"/>
              </a:rPr>
              <a:t>Originally from Houston, Texas, she has called the District of Columbia home. She is a licensed life &amp; health insurance broker and enjoys traveling, teaching, dancing, and being the best “Auntie Bongo” to her twin nieces and nephew.</a:t>
            </a:r>
            <a:endParaRPr kumimoji="0" lang="en-US" altLang="en-US" sz="1500" b="1" i="0" u="none" strike="noStrike" cap="none" normalizeH="0" baseline="0" dirty="0" smtClean="0">
              <a:ln>
                <a:noFill/>
              </a:ln>
              <a:solidFill>
                <a:srgbClr val="FFFF00"/>
              </a:solidFill>
              <a:effectLst/>
              <a:latin typeface="+mj-lt"/>
            </a:endParaRPr>
          </a:p>
        </p:txBody>
      </p:sp>
    </p:spTree>
    <p:extLst>
      <p:ext uri="{BB962C8B-B14F-4D97-AF65-F5344CB8AC3E}">
        <p14:creationId xmlns:p14="http://schemas.microsoft.com/office/powerpoint/2010/main" val="3192241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2" y="365127"/>
            <a:ext cx="10515600" cy="611620"/>
          </a:xfrm>
        </p:spPr>
        <p:txBody>
          <a:bodyPr>
            <a:normAutofit fontScale="90000"/>
          </a:bodyPr>
          <a:lstStyle/>
          <a:p>
            <a:pPr algn="ctr"/>
            <a:r>
              <a:rPr lang="en-US" b="1" dirty="0" smtClean="0">
                <a:solidFill>
                  <a:schemeClr val="bg1"/>
                </a:solidFill>
                <a:latin typeface="Arial Rounded MT Bold" panose="020F0704030504030204" pitchFamily="34" charset="0"/>
              </a:rPr>
              <a:t>2022 Annual Membership Meeting</a:t>
            </a:r>
            <a:endParaRPr lang="en-US" b="1" dirty="0">
              <a:solidFill>
                <a:schemeClr val="bg1"/>
              </a:solidFill>
              <a:latin typeface="Arial Rounded MT Bold" panose="020F0704030504030204" pitchFamily="34" charset="0"/>
            </a:endParaRPr>
          </a:p>
        </p:txBody>
      </p:sp>
      <p:sp>
        <p:nvSpPr>
          <p:cNvPr id="6" name="TextBox 5"/>
          <p:cNvSpPr txBox="1"/>
          <p:nvPr/>
        </p:nvSpPr>
        <p:spPr>
          <a:xfrm>
            <a:off x="1902372" y="1267802"/>
            <a:ext cx="8828689" cy="4524315"/>
          </a:xfrm>
          <a:prstGeom prst="rect">
            <a:avLst/>
          </a:prstGeom>
          <a:noFill/>
        </p:spPr>
        <p:txBody>
          <a:bodyPr wrap="square" rtlCol="0">
            <a:spAutoFit/>
          </a:bodyPr>
          <a:lstStyle/>
          <a:p>
            <a:pPr algn="ctr"/>
            <a:r>
              <a:rPr lang="en-US" sz="4800" b="1" u="sng" dirty="0" smtClean="0">
                <a:solidFill>
                  <a:schemeClr val="bg1"/>
                </a:solidFill>
                <a:latin typeface="Arial Rounded MT Bold" panose="020F0704030504030204" pitchFamily="34" charset="0"/>
              </a:rPr>
              <a:t>Q&amp;A - Raffle </a:t>
            </a:r>
            <a:r>
              <a:rPr lang="en-US" sz="4800" b="1" u="sng" dirty="0">
                <a:solidFill>
                  <a:schemeClr val="bg1"/>
                </a:solidFill>
                <a:latin typeface="Arial Rounded MT Bold" panose="020F0704030504030204" pitchFamily="34" charset="0"/>
              </a:rPr>
              <a:t>-</a:t>
            </a:r>
            <a:r>
              <a:rPr lang="en-US" sz="4800" b="1" u="sng" dirty="0" smtClean="0">
                <a:solidFill>
                  <a:schemeClr val="bg1"/>
                </a:solidFill>
                <a:latin typeface="Arial Rounded MT Bold" panose="020F0704030504030204" pitchFamily="34" charset="0"/>
              </a:rPr>
              <a:t> Reflections</a:t>
            </a:r>
          </a:p>
          <a:p>
            <a:pPr algn="ctr"/>
            <a:r>
              <a:rPr lang="en-US" sz="4800" b="1" u="sng" dirty="0" smtClean="0">
                <a:solidFill>
                  <a:schemeClr val="bg1"/>
                </a:solidFill>
                <a:latin typeface="Arial Rounded MT Bold" panose="020F0704030504030204" pitchFamily="34" charset="0"/>
              </a:rPr>
              <a:t>Old &amp; New Business</a:t>
            </a:r>
          </a:p>
          <a:p>
            <a:pPr algn="ctr"/>
            <a:endParaRPr lang="en-US" sz="4800" b="1" dirty="0" smtClean="0">
              <a:solidFill>
                <a:schemeClr val="bg1"/>
              </a:solidFill>
              <a:latin typeface="Arial Rounded MT Bold" panose="020F0704030504030204" pitchFamily="34" charset="0"/>
            </a:endParaRPr>
          </a:p>
          <a:p>
            <a:pPr algn="ctr"/>
            <a:r>
              <a:rPr lang="en-US" sz="4800" b="1" dirty="0" smtClean="0">
                <a:solidFill>
                  <a:schemeClr val="bg1"/>
                </a:solidFill>
                <a:latin typeface="Arial Rounded MT Bold" panose="020F0704030504030204" pitchFamily="34" charset="0"/>
              </a:rPr>
              <a:t>DC </a:t>
            </a:r>
            <a:r>
              <a:rPr lang="en-US" sz="4800" b="1" dirty="0">
                <a:solidFill>
                  <a:schemeClr val="bg1"/>
                </a:solidFill>
                <a:latin typeface="Arial Rounded MT Bold" panose="020F0704030504030204" pitchFamily="34" charset="0"/>
              </a:rPr>
              <a:t>Credit Union:  </a:t>
            </a:r>
          </a:p>
          <a:p>
            <a:pPr algn="ctr"/>
            <a:r>
              <a:rPr lang="en-US" sz="4800" b="1" i="1" dirty="0">
                <a:solidFill>
                  <a:schemeClr val="bg1"/>
                </a:solidFill>
                <a:latin typeface="Arial Rounded MT Bold" panose="020F0704030504030204" pitchFamily="34" charset="0"/>
              </a:rPr>
              <a:t>Expanding Our </a:t>
            </a:r>
          </a:p>
          <a:p>
            <a:pPr algn="ctr"/>
            <a:r>
              <a:rPr lang="en-US" sz="4800" b="1" i="1" dirty="0">
                <a:solidFill>
                  <a:schemeClr val="bg1"/>
                </a:solidFill>
                <a:latin typeface="Arial Rounded MT Bold" panose="020F0704030504030204" pitchFamily="34" charset="0"/>
              </a:rPr>
              <a:t>Digital &amp; Operational Synergies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6579" y="5169877"/>
            <a:ext cx="1511981" cy="1511981"/>
          </a:xfrm>
          <a:prstGeom prst="rect">
            <a:avLst/>
          </a:prstGeom>
        </p:spPr>
      </p:pic>
    </p:spTree>
    <p:extLst>
      <p:ext uri="{BB962C8B-B14F-4D97-AF65-F5344CB8AC3E}">
        <p14:creationId xmlns:p14="http://schemas.microsoft.com/office/powerpoint/2010/main" val="3479994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6" name="Picture 5"/>
          <p:cNvPicPr>
            <a:picLocks noChangeAspect="1"/>
          </p:cNvPicPr>
          <p:nvPr/>
        </p:nvPicPr>
        <p:blipFill>
          <a:blip r:embed="rId3"/>
          <a:stretch>
            <a:fillRect/>
          </a:stretch>
        </p:blipFill>
        <p:spPr>
          <a:xfrm>
            <a:off x="1289536" y="148826"/>
            <a:ext cx="6112445" cy="6583760"/>
          </a:xfrm>
          <a:prstGeom prst="rect">
            <a:avLst/>
          </a:prstGeom>
        </p:spPr>
      </p:pic>
      <p:pic>
        <p:nvPicPr>
          <p:cNvPr id="8" name="Picture 7"/>
          <p:cNvPicPr>
            <a:picLocks noChangeAspect="1"/>
          </p:cNvPicPr>
          <p:nvPr/>
        </p:nvPicPr>
        <p:blipFill>
          <a:blip r:embed="rId4"/>
          <a:stretch>
            <a:fillRect/>
          </a:stretch>
        </p:blipFill>
        <p:spPr>
          <a:xfrm>
            <a:off x="8985006" y="3889497"/>
            <a:ext cx="2990850" cy="79057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4923" y="5088729"/>
            <a:ext cx="1643857" cy="1643857"/>
          </a:xfrm>
          <a:prstGeom prst="rect">
            <a:avLst/>
          </a:prstGeom>
        </p:spPr>
      </p:pic>
    </p:spTree>
    <p:extLst>
      <p:ext uri="{BB962C8B-B14F-4D97-AF65-F5344CB8AC3E}">
        <p14:creationId xmlns:p14="http://schemas.microsoft.com/office/powerpoint/2010/main" val="2876720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2" y="365126"/>
            <a:ext cx="10515600" cy="1053365"/>
          </a:xfrm>
        </p:spPr>
        <p:txBody>
          <a:bodyPr>
            <a:normAutofit fontScale="90000"/>
          </a:bodyPr>
          <a:lstStyle/>
          <a:p>
            <a:pPr algn="ctr"/>
            <a:r>
              <a:rPr lang="en-US" b="1" dirty="0" smtClean="0">
                <a:solidFill>
                  <a:schemeClr val="bg1"/>
                </a:solidFill>
                <a:latin typeface="Arial Rounded MT Bold" panose="020F0704030504030204" pitchFamily="34" charset="0"/>
              </a:rPr>
              <a:t>68</a:t>
            </a:r>
            <a:r>
              <a:rPr lang="en-US" b="1" baseline="30000" dirty="0" smtClean="0">
                <a:solidFill>
                  <a:schemeClr val="bg1"/>
                </a:solidFill>
                <a:latin typeface="Arial Rounded MT Bold" panose="020F0704030504030204" pitchFamily="34" charset="0"/>
              </a:rPr>
              <a:t>th</a:t>
            </a:r>
            <a:r>
              <a:rPr lang="en-US" b="1" dirty="0" smtClean="0">
                <a:solidFill>
                  <a:schemeClr val="bg1"/>
                </a:solidFill>
                <a:latin typeface="Arial Rounded MT Bold" panose="020F0704030504030204" pitchFamily="34" charset="0"/>
              </a:rPr>
              <a:t> Annual Membership Meeting Agenda</a:t>
            </a:r>
            <a:br>
              <a:rPr lang="en-US" b="1" dirty="0" smtClean="0">
                <a:solidFill>
                  <a:schemeClr val="bg1"/>
                </a:solidFill>
                <a:latin typeface="Arial Rounded MT Bold" panose="020F0704030504030204" pitchFamily="34" charset="0"/>
              </a:rPr>
            </a:br>
            <a:r>
              <a:rPr lang="en-US" sz="2200" dirty="0">
                <a:solidFill>
                  <a:schemeClr val="bg1"/>
                </a:solidFill>
              </a:rPr>
              <a:t>Thursday, June 30, 2022 - 12:00 p.m. - Zoom Virtual Platform </a:t>
            </a:r>
            <a:br>
              <a:rPr lang="en-US" sz="2200" dirty="0">
                <a:solidFill>
                  <a:schemeClr val="bg1"/>
                </a:solidFill>
              </a:rPr>
            </a:br>
            <a:endParaRPr lang="en-US" sz="2200" b="1" dirty="0">
              <a:solidFill>
                <a:schemeClr val="bg1"/>
              </a:solidFill>
              <a:latin typeface="Arial Rounded MT Bold" panose="020F070403050403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3908" y="4947138"/>
            <a:ext cx="1779483" cy="1779483"/>
          </a:xfrm>
          <a:prstGeom prst="rect">
            <a:avLst/>
          </a:prstGeom>
        </p:spPr>
      </p:pic>
      <p:pic>
        <p:nvPicPr>
          <p:cNvPr id="7" name="Picture 6"/>
          <p:cNvPicPr>
            <a:picLocks noChangeAspect="1"/>
          </p:cNvPicPr>
          <p:nvPr/>
        </p:nvPicPr>
        <p:blipFill>
          <a:blip r:embed="rId4"/>
          <a:stretch>
            <a:fillRect/>
          </a:stretch>
        </p:blipFill>
        <p:spPr>
          <a:xfrm>
            <a:off x="2340860" y="1418491"/>
            <a:ext cx="7423152" cy="4994031"/>
          </a:xfrm>
          <a:prstGeom prst="rect">
            <a:avLst/>
          </a:prstGeom>
        </p:spPr>
      </p:pic>
    </p:spTree>
    <p:extLst>
      <p:ext uri="{BB962C8B-B14F-4D97-AF65-F5344CB8AC3E}">
        <p14:creationId xmlns:p14="http://schemas.microsoft.com/office/powerpoint/2010/main" val="4186675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
            <a:ext cx="12192000" cy="6858000"/>
          </a:xfrm>
        </p:spPr>
      </p:pic>
      <p:sp>
        <p:nvSpPr>
          <p:cNvPr id="2" name="Title 1"/>
          <p:cNvSpPr>
            <a:spLocks noGrp="1"/>
          </p:cNvSpPr>
          <p:nvPr>
            <p:ph type="title"/>
          </p:nvPr>
        </p:nvSpPr>
        <p:spPr>
          <a:xfrm>
            <a:off x="95254" y="69854"/>
            <a:ext cx="10515600" cy="787396"/>
          </a:xfrm>
        </p:spPr>
        <p:txBody>
          <a:bodyPr/>
          <a:lstStyle/>
          <a:p>
            <a:r>
              <a:rPr lang="en-US" dirty="0" smtClean="0">
                <a:solidFill>
                  <a:schemeClr val="bg1"/>
                </a:solidFill>
              </a:rPr>
              <a:t>2021 Annual Membership Meeting Minutes</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238128" y="726107"/>
            <a:ext cx="9020171" cy="603664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3569" y="4893575"/>
            <a:ext cx="1762101" cy="1762101"/>
          </a:xfrm>
          <a:prstGeom prst="rect">
            <a:avLst/>
          </a:prstGeom>
        </p:spPr>
      </p:pic>
    </p:spTree>
    <p:extLst>
      <p:ext uri="{BB962C8B-B14F-4D97-AF65-F5344CB8AC3E}">
        <p14:creationId xmlns:p14="http://schemas.microsoft.com/office/powerpoint/2010/main" val="2170877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 y="0"/>
            <a:ext cx="12192000" cy="6858000"/>
          </a:xfrm>
        </p:spPr>
      </p:pic>
      <p:sp>
        <p:nvSpPr>
          <p:cNvPr id="2" name="Title 1"/>
          <p:cNvSpPr>
            <a:spLocks noGrp="1"/>
          </p:cNvSpPr>
          <p:nvPr>
            <p:ph type="title"/>
          </p:nvPr>
        </p:nvSpPr>
        <p:spPr>
          <a:xfrm>
            <a:off x="832344" y="0"/>
            <a:ext cx="10515600" cy="606422"/>
          </a:xfrm>
        </p:spPr>
        <p:txBody>
          <a:bodyPr>
            <a:normAutofit fontScale="90000"/>
          </a:bodyPr>
          <a:lstStyle/>
          <a:p>
            <a:r>
              <a:rPr lang="en-US" dirty="0" smtClean="0">
                <a:solidFill>
                  <a:schemeClr val="bg1"/>
                </a:solidFill>
              </a:rPr>
              <a:t>Supervisory Committee Report</a:t>
            </a:r>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6308" y="5091349"/>
            <a:ext cx="1627389" cy="1627389"/>
          </a:xfrm>
          <a:prstGeom prst="rect">
            <a:avLst/>
          </a:prstGeom>
        </p:spPr>
      </p:pic>
      <p:pic>
        <p:nvPicPr>
          <p:cNvPr id="5" name="Picture 4"/>
          <p:cNvPicPr>
            <a:picLocks noChangeAspect="1"/>
          </p:cNvPicPr>
          <p:nvPr/>
        </p:nvPicPr>
        <p:blipFill>
          <a:blip r:embed="rId4"/>
          <a:stretch>
            <a:fillRect/>
          </a:stretch>
        </p:blipFill>
        <p:spPr>
          <a:xfrm>
            <a:off x="838203" y="606421"/>
            <a:ext cx="6664565" cy="6226669"/>
          </a:xfrm>
          <a:prstGeom prst="rect">
            <a:avLst/>
          </a:prstGeom>
        </p:spPr>
      </p:pic>
    </p:spTree>
    <p:extLst>
      <p:ext uri="{BB962C8B-B14F-4D97-AF65-F5344CB8AC3E}">
        <p14:creationId xmlns:p14="http://schemas.microsoft.com/office/powerpoint/2010/main" val="2472133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
            <a:ext cx="12192000" cy="6858000"/>
          </a:xfrm>
        </p:spPr>
      </p:pic>
      <p:sp>
        <p:nvSpPr>
          <p:cNvPr id="2" name="Title 1"/>
          <p:cNvSpPr>
            <a:spLocks noGrp="1"/>
          </p:cNvSpPr>
          <p:nvPr>
            <p:ph type="title"/>
          </p:nvPr>
        </p:nvSpPr>
        <p:spPr>
          <a:xfrm>
            <a:off x="155864" y="77210"/>
            <a:ext cx="10532921" cy="1026724"/>
          </a:xfrm>
        </p:spPr>
        <p:txBody>
          <a:bodyPr/>
          <a:lstStyle/>
          <a:p>
            <a:r>
              <a:rPr lang="en-US" dirty="0" smtClean="0">
                <a:solidFill>
                  <a:schemeClr val="bg1"/>
                </a:solidFill>
              </a:rPr>
              <a:t>Independent Auditor’s Report</a:t>
            </a:r>
            <a:endParaRPr lang="en-US" dirty="0">
              <a:solidFill>
                <a:schemeClr val="bg1"/>
              </a:solidFill>
            </a:endParaRPr>
          </a:p>
        </p:txBody>
      </p:sp>
      <p:sp>
        <p:nvSpPr>
          <p:cNvPr id="3" name="TextBox 2"/>
          <p:cNvSpPr txBox="1"/>
          <p:nvPr/>
        </p:nvSpPr>
        <p:spPr>
          <a:xfrm>
            <a:off x="633845" y="1402772"/>
            <a:ext cx="10567556" cy="369460"/>
          </a:xfrm>
          <a:prstGeom prst="rect">
            <a:avLst/>
          </a:prstGeom>
          <a:noFill/>
        </p:spPr>
        <p:txBody>
          <a:bodyPr wrap="square" rtlCol="0">
            <a:spAutoFit/>
          </a:bodyPr>
          <a:lstStyle/>
          <a:p>
            <a:endParaRPr lang="en-US" sz="1801" dirty="0"/>
          </a:p>
        </p:txBody>
      </p:sp>
      <p:pic>
        <p:nvPicPr>
          <p:cNvPr id="5" name="Picture 4"/>
          <p:cNvPicPr>
            <a:picLocks noChangeAspect="1"/>
          </p:cNvPicPr>
          <p:nvPr/>
        </p:nvPicPr>
        <p:blipFill>
          <a:blip r:embed="rId3"/>
          <a:stretch>
            <a:fillRect/>
          </a:stretch>
        </p:blipFill>
        <p:spPr>
          <a:xfrm>
            <a:off x="249380" y="922959"/>
            <a:ext cx="6751495" cy="580169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1877" y="5224832"/>
            <a:ext cx="1521372" cy="1521372"/>
          </a:xfrm>
          <a:prstGeom prst="rect">
            <a:avLst/>
          </a:prstGeom>
        </p:spPr>
      </p:pic>
    </p:spTree>
    <p:extLst>
      <p:ext uri="{BB962C8B-B14F-4D97-AF65-F5344CB8AC3E}">
        <p14:creationId xmlns:p14="http://schemas.microsoft.com/office/powerpoint/2010/main" val="399572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410308" y="216355"/>
            <a:ext cx="10837989" cy="560282"/>
          </a:xfrm>
        </p:spPr>
        <p:txBody>
          <a:bodyPr>
            <a:normAutofit fontScale="90000"/>
          </a:bodyPr>
          <a:lstStyle/>
          <a:p>
            <a:r>
              <a:rPr lang="en-US" dirty="0" smtClean="0">
                <a:solidFill>
                  <a:schemeClr val="bg1"/>
                </a:solidFill>
              </a:rPr>
              <a:t>Treasurer’s Report</a:t>
            </a:r>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8606" y="4989781"/>
            <a:ext cx="1736839" cy="1736839"/>
          </a:xfrm>
          <a:prstGeom prst="rect">
            <a:avLst/>
          </a:prstGeom>
        </p:spPr>
      </p:pic>
      <p:pic>
        <p:nvPicPr>
          <p:cNvPr id="5" name="Picture 4"/>
          <p:cNvPicPr>
            <a:picLocks noChangeAspect="1"/>
          </p:cNvPicPr>
          <p:nvPr/>
        </p:nvPicPr>
        <p:blipFill>
          <a:blip r:embed="rId4"/>
          <a:stretch>
            <a:fillRect/>
          </a:stretch>
        </p:blipFill>
        <p:spPr>
          <a:xfrm>
            <a:off x="410308" y="776637"/>
            <a:ext cx="9038492" cy="6029157"/>
          </a:xfrm>
          <a:prstGeom prst="rect">
            <a:avLst/>
          </a:prstGeom>
        </p:spPr>
      </p:pic>
    </p:spTree>
    <p:extLst>
      <p:ext uri="{BB962C8B-B14F-4D97-AF65-F5344CB8AC3E}">
        <p14:creationId xmlns:p14="http://schemas.microsoft.com/office/powerpoint/2010/main" val="2038112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26" y="0"/>
            <a:ext cx="12192000" cy="6858000"/>
          </a:xfrm>
        </p:spPr>
      </p:pic>
      <p:sp>
        <p:nvSpPr>
          <p:cNvPr id="2" name="Title 1"/>
          <p:cNvSpPr>
            <a:spLocks noGrp="1"/>
          </p:cNvSpPr>
          <p:nvPr>
            <p:ph type="title"/>
          </p:nvPr>
        </p:nvSpPr>
        <p:spPr>
          <a:xfrm>
            <a:off x="256363" y="0"/>
            <a:ext cx="10278477" cy="726829"/>
          </a:xfrm>
        </p:spPr>
        <p:txBody>
          <a:bodyPr>
            <a:normAutofit/>
          </a:bodyPr>
          <a:lstStyle/>
          <a:p>
            <a:r>
              <a:rPr lang="en-US" dirty="0" smtClean="0">
                <a:solidFill>
                  <a:schemeClr val="bg1"/>
                </a:solidFill>
              </a:rPr>
              <a:t>Statements of Financial Condition</a:t>
            </a:r>
            <a:endParaRPr lang="en-US" dirty="0">
              <a:solidFill>
                <a:schemeClr val="bg1"/>
              </a:solidFill>
            </a:endParaRPr>
          </a:p>
        </p:txBody>
      </p:sp>
      <p:sp>
        <p:nvSpPr>
          <p:cNvPr id="3" name="TextBox 2"/>
          <p:cNvSpPr txBox="1"/>
          <p:nvPr/>
        </p:nvSpPr>
        <p:spPr>
          <a:xfrm>
            <a:off x="7245061" y="1402772"/>
            <a:ext cx="3956340" cy="369460"/>
          </a:xfrm>
          <a:prstGeom prst="rect">
            <a:avLst/>
          </a:prstGeom>
          <a:noFill/>
        </p:spPr>
        <p:txBody>
          <a:bodyPr wrap="square" rtlCol="0">
            <a:spAutoFit/>
          </a:bodyPr>
          <a:lstStyle/>
          <a:p>
            <a:endParaRPr lang="en-US" sz="1801" dirty="0"/>
          </a:p>
        </p:txBody>
      </p:sp>
      <p:pic>
        <p:nvPicPr>
          <p:cNvPr id="6" name="Picture 5"/>
          <p:cNvPicPr>
            <a:picLocks noChangeAspect="1"/>
          </p:cNvPicPr>
          <p:nvPr/>
        </p:nvPicPr>
        <p:blipFill>
          <a:blip r:embed="rId3"/>
          <a:stretch>
            <a:fillRect/>
          </a:stretch>
        </p:blipFill>
        <p:spPr>
          <a:xfrm>
            <a:off x="391951" y="612127"/>
            <a:ext cx="6982638" cy="618348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5262" y="5191429"/>
            <a:ext cx="1604179" cy="1604179"/>
          </a:xfrm>
          <a:prstGeom prst="rect">
            <a:avLst/>
          </a:prstGeom>
        </p:spPr>
      </p:pic>
      <p:pic>
        <p:nvPicPr>
          <p:cNvPr id="7" name="Picture 6"/>
          <p:cNvPicPr>
            <a:picLocks noChangeAspect="1"/>
          </p:cNvPicPr>
          <p:nvPr/>
        </p:nvPicPr>
        <p:blipFill>
          <a:blip r:embed="rId5"/>
          <a:stretch>
            <a:fillRect/>
          </a:stretch>
        </p:blipFill>
        <p:spPr>
          <a:xfrm>
            <a:off x="8311662" y="3733799"/>
            <a:ext cx="3734432" cy="1348080"/>
          </a:xfrm>
          <a:prstGeom prst="rect">
            <a:avLst/>
          </a:prstGeom>
        </p:spPr>
      </p:pic>
    </p:spTree>
    <p:extLst>
      <p:ext uri="{BB962C8B-B14F-4D97-AF65-F5344CB8AC3E}">
        <p14:creationId xmlns:p14="http://schemas.microsoft.com/office/powerpoint/2010/main" val="760706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
            <a:ext cx="12192000" cy="6858000"/>
          </a:xfrm>
        </p:spPr>
      </p:pic>
      <p:sp>
        <p:nvSpPr>
          <p:cNvPr id="2" name="Title 1"/>
          <p:cNvSpPr>
            <a:spLocks noGrp="1"/>
          </p:cNvSpPr>
          <p:nvPr>
            <p:ph type="title"/>
          </p:nvPr>
        </p:nvSpPr>
        <p:spPr>
          <a:xfrm>
            <a:off x="155864" y="77211"/>
            <a:ext cx="10532921" cy="520666"/>
          </a:xfrm>
        </p:spPr>
        <p:txBody>
          <a:bodyPr>
            <a:normAutofit fontScale="90000"/>
          </a:bodyPr>
          <a:lstStyle/>
          <a:p>
            <a:r>
              <a:rPr lang="en-US" dirty="0" smtClean="0">
                <a:solidFill>
                  <a:schemeClr val="bg1"/>
                </a:solidFill>
              </a:rPr>
              <a:t>Statements of Comprehensive Income</a:t>
            </a:r>
            <a:endParaRPr lang="en-US" dirty="0">
              <a:solidFill>
                <a:schemeClr val="bg1"/>
              </a:solidFill>
            </a:endParaRPr>
          </a:p>
        </p:txBody>
      </p:sp>
      <p:sp>
        <p:nvSpPr>
          <p:cNvPr id="3" name="TextBox 2"/>
          <p:cNvSpPr txBox="1"/>
          <p:nvPr/>
        </p:nvSpPr>
        <p:spPr>
          <a:xfrm>
            <a:off x="7245061" y="1402772"/>
            <a:ext cx="3956340" cy="369460"/>
          </a:xfrm>
          <a:prstGeom prst="rect">
            <a:avLst/>
          </a:prstGeom>
          <a:noFill/>
        </p:spPr>
        <p:txBody>
          <a:bodyPr wrap="square" rtlCol="0">
            <a:spAutoFit/>
          </a:bodyPr>
          <a:lstStyle/>
          <a:p>
            <a:endParaRPr lang="en-US" sz="1801" dirty="0"/>
          </a:p>
        </p:txBody>
      </p:sp>
      <p:pic>
        <p:nvPicPr>
          <p:cNvPr id="5" name="Picture 4"/>
          <p:cNvPicPr>
            <a:picLocks noChangeAspect="1"/>
          </p:cNvPicPr>
          <p:nvPr/>
        </p:nvPicPr>
        <p:blipFill>
          <a:blip r:embed="rId3"/>
          <a:stretch>
            <a:fillRect/>
          </a:stretch>
        </p:blipFill>
        <p:spPr>
          <a:xfrm>
            <a:off x="339969" y="579480"/>
            <a:ext cx="6827160" cy="61927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0431" y="5242248"/>
            <a:ext cx="1530031" cy="1530031"/>
          </a:xfrm>
          <a:prstGeom prst="rect">
            <a:avLst/>
          </a:prstGeom>
        </p:spPr>
      </p:pic>
      <p:pic>
        <p:nvPicPr>
          <p:cNvPr id="7" name="Picture 6"/>
          <p:cNvPicPr>
            <a:picLocks noChangeAspect="1"/>
          </p:cNvPicPr>
          <p:nvPr/>
        </p:nvPicPr>
        <p:blipFill>
          <a:blip r:embed="rId5"/>
          <a:stretch>
            <a:fillRect/>
          </a:stretch>
        </p:blipFill>
        <p:spPr>
          <a:xfrm>
            <a:off x="8299938" y="3829328"/>
            <a:ext cx="3710524" cy="1339449"/>
          </a:xfrm>
          <a:prstGeom prst="rect">
            <a:avLst/>
          </a:prstGeom>
        </p:spPr>
      </p:pic>
    </p:spTree>
    <p:extLst>
      <p:ext uri="{BB962C8B-B14F-4D97-AF65-F5344CB8AC3E}">
        <p14:creationId xmlns:p14="http://schemas.microsoft.com/office/powerpoint/2010/main" val="3638153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05515" y="0"/>
            <a:ext cx="10515600" cy="715108"/>
          </a:xfrm>
        </p:spPr>
        <p:txBody>
          <a:bodyPr/>
          <a:lstStyle/>
          <a:p>
            <a:r>
              <a:rPr lang="en-US" dirty="0" smtClean="0">
                <a:solidFill>
                  <a:schemeClr val="bg1"/>
                </a:solidFill>
              </a:rPr>
              <a:t>Chairperson’s Report</a:t>
            </a:r>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0394" y="5521569"/>
            <a:ext cx="1205052" cy="1205052"/>
          </a:xfrm>
          <a:prstGeom prst="rect">
            <a:avLst/>
          </a:prstGeom>
        </p:spPr>
      </p:pic>
      <p:pic>
        <p:nvPicPr>
          <p:cNvPr id="6" name="Picture 5"/>
          <p:cNvPicPr>
            <a:picLocks noChangeAspect="1"/>
          </p:cNvPicPr>
          <p:nvPr/>
        </p:nvPicPr>
        <p:blipFill>
          <a:blip r:embed="rId4"/>
          <a:stretch>
            <a:fillRect/>
          </a:stretch>
        </p:blipFill>
        <p:spPr>
          <a:xfrm>
            <a:off x="247649" y="631566"/>
            <a:ext cx="9296401" cy="6095055"/>
          </a:xfrm>
          <a:prstGeom prst="rect">
            <a:avLst/>
          </a:prstGeom>
        </p:spPr>
      </p:pic>
    </p:spTree>
    <p:extLst>
      <p:ext uri="{BB962C8B-B14F-4D97-AF65-F5344CB8AC3E}">
        <p14:creationId xmlns:p14="http://schemas.microsoft.com/office/powerpoint/2010/main" val="2903210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1497</TotalTime>
  <Words>440</Words>
  <Application>Microsoft Office PowerPoint</Application>
  <PresentationFormat>Widescreen</PresentationFormat>
  <Paragraphs>38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Rounded MT Bold</vt:lpstr>
      <vt:lpstr>Calibri</vt:lpstr>
      <vt:lpstr>Calibri Light</vt:lpstr>
      <vt:lpstr>Times New Roman</vt:lpstr>
      <vt:lpstr>Office Theme</vt:lpstr>
      <vt:lpstr>2022 Annual Membership Meeting</vt:lpstr>
      <vt:lpstr>68th Annual Membership Meeting Agenda Thursday, June 30, 2022 - 12:00 p.m. - Zoom Virtual Platform  </vt:lpstr>
      <vt:lpstr>2021 Annual Membership Meeting Minutes</vt:lpstr>
      <vt:lpstr>Supervisory Committee Report</vt:lpstr>
      <vt:lpstr>Independent Auditor’s Report</vt:lpstr>
      <vt:lpstr>Treasurer’s Report</vt:lpstr>
      <vt:lpstr>Statements of Financial Condition</vt:lpstr>
      <vt:lpstr>Statements of Comprehensive Income</vt:lpstr>
      <vt:lpstr>Chairperson’s Report</vt:lpstr>
      <vt:lpstr>DC Credit Union Lending Impact</vt:lpstr>
      <vt:lpstr>DC Credit Union Outreach Impact</vt:lpstr>
      <vt:lpstr>DC Credit Union Outreach Impact</vt:lpstr>
      <vt:lpstr>DC Credit Union Outreach Impact</vt:lpstr>
      <vt:lpstr>Keynote Speaker: Sybongile Cook, Director of Business Development and Strategy</vt:lpstr>
      <vt:lpstr>2022 Annual Membership Meeting</vt:lpstr>
      <vt:lpstr>PowerPoint Presentation</vt:lpstr>
    </vt:vector>
  </TitlesOfParts>
  <Company>DC Credit Union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Annual Meeting  Theme Proposals</dc:title>
  <dc:creator>Latesha Wheeler</dc:creator>
  <cp:lastModifiedBy>Sybil Bogans</cp:lastModifiedBy>
  <cp:revision>77</cp:revision>
  <dcterms:created xsi:type="dcterms:W3CDTF">2022-04-27T19:35:00Z</dcterms:created>
  <dcterms:modified xsi:type="dcterms:W3CDTF">2022-06-30T14:22:11Z</dcterms:modified>
</cp:coreProperties>
</file>